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640" r:id="rId4"/>
    <p:sldId id="259" r:id="rId5"/>
    <p:sldId id="260" r:id="rId6"/>
    <p:sldId id="261" r:id="rId7"/>
    <p:sldId id="262" r:id="rId8"/>
    <p:sldId id="297" r:id="rId9"/>
    <p:sldId id="566" r:id="rId10"/>
    <p:sldId id="674" r:id="rId11"/>
    <p:sldId id="694" r:id="rId12"/>
    <p:sldId id="695" r:id="rId13"/>
    <p:sldId id="696" r:id="rId14"/>
    <p:sldId id="697" r:id="rId15"/>
    <p:sldId id="676" r:id="rId16"/>
    <p:sldId id="698" r:id="rId17"/>
    <p:sldId id="699" r:id="rId18"/>
    <p:sldId id="700" r:id="rId19"/>
    <p:sldId id="653" r:id="rId20"/>
    <p:sldId id="701" r:id="rId21"/>
    <p:sldId id="702" r:id="rId22"/>
    <p:sldId id="703" r:id="rId23"/>
    <p:sldId id="709" r:id="rId24"/>
    <p:sldId id="704" r:id="rId25"/>
    <p:sldId id="710" r:id="rId26"/>
    <p:sldId id="681" r:id="rId27"/>
    <p:sldId id="706" r:id="rId28"/>
    <p:sldId id="585" r:id="rId29"/>
    <p:sldId id="407" r:id="rId30"/>
    <p:sldId id="417" r:id="rId31"/>
    <p:sldId id="281" r:id="rId32"/>
    <p:sldId id="275" r:id="rId33"/>
    <p:sldId id="276" r:id="rId34"/>
    <p:sldId id="277" r:id="rId35"/>
    <p:sldId id="278" r:id="rId36"/>
    <p:sldId id="711" r:id="rId37"/>
    <p:sldId id="712" r:id="rId38"/>
    <p:sldId id="283" r:id="rId39"/>
    <p:sldId id="284" r:id="rId40"/>
    <p:sldId id="309" r:id="rId41"/>
    <p:sldId id="310" r:id="rId42"/>
    <p:sldId id="288" r:id="rId43"/>
    <p:sldId id="289" r:id="rId44"/>
    <p:sldId id="581" r:id="rId45"/>
    <p:sldId id="312" r:id="rId46"/>
    <p:sldId id="313" r:id="rId47"/>
    <p:sldId id="31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  <a:srgbClr val="EFF8BA"/>
    <a:srgbClr val="204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28015" y="5943600"/>
            <a:ext cx="76328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939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27 Ramadan 1443 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bersamaan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29 April 2022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9144000" cy="5943600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860" y="445027"/>
            <a:ext cx="1159058" cy="138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31553" y="1806714"/>
            <a:ext cx="88362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Jabatan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H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al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E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hwal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A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gama 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T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erengganu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ernard MT Condensed" pitchFamily="18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438400" y="2556520"/>
            <a:ext cx="4343400" cy="720080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</a:t>
            </a:r>
            <a:r>
              <a:rPr lang="ms-MY" sz="1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17 / 2022</a:t>
            </a:r>
            <a:endParaRPr lang="en-US" sz="1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3505200"/>
            <a:ext cx="8382000" cy="1846659"/>
          </a:xfrm>
          <a:prstGeom prst="rect">
            <a:avLst/>
          </a:prstGeom>
        </p:spPr>
        <p:txBody>
          <a:bodyPr wrap="square">
            <a:spAutoFit/>
            <a:scene3d>
              <a:camera prst="perspectiveAbove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800" b="1" spc="50" dirty="0">
                <a:ln w="11430"/>
                <a:solidFill>
                  <a:srgbClr val="C0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Black" pitchFamily="34" charset="0"/>
              </a:rPr>
              <a:t>EPISOD AKHIR </a:t>
            </a:r>
            <a:r>
              <a:rPr lang="it-IT" sz="6600" b="1" spc="50" dirty="0">
                <a:ln w="11430"/>
                <a:solidFill>
                  <a:srgbClr val="C0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Black" pitchFamily="34" charset="0"/>
              </a:rPr>
              <a:t>RAMADAN</a:t>
            </a:r>
            <a:endParaRPr lang="en-US" sz="6600" b="1" spc="50" dirty="0">
              <a:ln w="11430"/>
              <a:solidFill>
                <a:srgbClr val="C00000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38200" y="2209800"/>
            <a:ext cx="7696200" cy="32766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 kaum muslimin yang benar-benar menghayati dan memanfaatkan kedatangan Ramadan pada tahun ini dengan melaksanakan pelbagai ibadat wajib dan sunat sudah tentu akan merasa kesedihan dan penuh pengharapan</a:t>
            </a:r>
            <a:endParaRPr lang="sv-SE" sz="32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952500" y="762000"/>
            <a:ext cx="7581900" cy="1219200"/>
          </a:xfrm>
          <a:prstGeom prst="downArrowCallout">
            <a:avLst>
              <a:gd name="adj1" fmla="val 16800"/>
              <a:gd name="adj2" fmla="val 34233"/>
              <a:gd name="adj3" fmla="val 20422"/>
              <a:gd name="adj4" fmla="val 708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Episod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Akhir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Ramadan</a:t>
            </a:r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38200" y="2209800"/>
            <a:ext cx="7696200" cy="32766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Berharap agar </a:t>
            </a:r>
            <a:r>
              <a:rPr lang="sv-SE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segala amal ibadat diterima Allah, diampunkan segala dosa, dikembalikan kepada fitrah dan dipertemukan lagi dengan Ramadan pada tahun hadapan</a:t>
            </a:r>
            <a:endParaRPr lang="sv-SE" sz="36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952500" y="762000"/>
            <a:ext cx="7581900" cy="1219200"/>
          </a:xfrm>
          <a:prstGeom prst="downArrowCallout">
            <a:avLst>
              <a:gd name="adj1" fmla="val 16800"/>
              <a:gd name="adj2" fmla="val 34233"/>
              <a:gd name="adj3" fmla="val 20422"/>
              <a:gd name="adj4" fmla="val 708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Episod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Akhir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Ramadan</a:t>
            </a:r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2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04800" y="2438400"/>
            <a:ext cx="8610600" cy="28194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</a:t>
            </a:r>
            <a:r>
              <a:rPr lang="sv-SE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ika </a:t>
            </a:r>
            <a:r>
              <a:rPr lang="sv-SE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kita bersungguh-sungguh berbuat amal ibadat, nescaya kita akan dikurniakan malam </a:t>
            </a:r>
            <a:r>
              <a:rPr lang="sv-SE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al-Qadar </a:t>
            </a:r>
            <a:r>
              <a:rPr lang="sv-SE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yang merupakan anugerah dan rahmat Allah yang dikhususkan kepada umat Nabi Muhamad </a:t>
            </a:r>
            <a:r>
              <a:rPr lang="sv-SE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SAW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952500" y="228600"/>
            <a:ext cx="7581900" cy="1219200"/>
          </a:xfrm>
          <a:prstGeom prst="downArrowCallout">
            <a:avLst>
              <a:gd name="adj1" fmla="val 16800"/>
              <a:gd name="adj2" fmla="val 34233"/>
              <a:gd name="adj3" fmla="val 20422"/>
              <a:gd name="adj4" fmla="val 708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Tawaran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Istimewa Ramadan</a:t>
            </a:r>
          </a:p>
        </p:txBody>
      </p:sp>
      <p:sp>
        <p:nvSpPr>
          <p:cNvPr id="4" name="Oval 3"/>
          <p:cNvSpPr/>
          <p:nvPr/>
        </p:nvSpPr>
        <p:spPr>
          <a:xfrm>
            <a:off x="2362200" y="1447800"/>
            <a:ext cx="45720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LAILATUL QADAR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9200" y="5486400"/>
            <a:ext cx="69342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Marilah perbanyakkan beristighfar</a:t>
            </a:r>
          </a:p>
          <a:p>
            <a:pPr algn="ctr"/>
            <a:r>
              <a:rPr lang="sv-SE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v-SE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bertaubat kepada </a:t>
            </a:r>
            <a:r>
              <a:rPr lang="sv-SE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 SWT</a:t>
            </a:r>
          </a:p>
        </p:txBody>
      </p:sp>
    </p:spTree>
    <p:extLst>
      <p:ext uri="{BB962C8B-B14F-4D97-AF65-F5344CB8AC3E}">
        <p14:creationId xmlns:p14="http://schemas.microsoft.com/office/powerpoint/2010/main" val="38926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1143000" y="228600"/>
            <a:ext cx="6934200" cy="685800"/>
          </a:xfrm>
          <a:prstGeom prst="snip2DiagRect">
            <a:avLst>
              <a:gd name="adj1" fmla="val 0"/>
              <a:gd name="adj2" fmla="val 2434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Rasulullah SAW 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33400" y="3459540"/>
            <a:ext cx="8153400" cy="1569660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Amatlah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rugi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seseorang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sempat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berada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di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bulan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Ramadhan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kemudian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berakhirnya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Ramadan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tanpa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diampunkan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dosanya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6104" y="1446074"/>
            <a:ext cx="799449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/>
              <a:t>وَرَغِمَ أَنْفُ رَجُلٍ دَخَلَ عَلَيْهِ رَمَضَانُ </a:t>
            </a:r>
            <a:endParaRPr lang="en-US" sz="5400" b="1" dirty="0" smtClean="0"/>
          </a:p>
          <a:p>
            <a:pPr algn="ctr"/>
            <a:r>
              <a:rPr lang="ar-SA" sz="5400" b="1" dirty="0" smtClean="0"/>
              <a:t>ثُمَّ </a:t>
            </a:r>
            <a:r>
              <a:rPr lang="ar-SA" sz="5400" b="1" dirty="0"/>
              <a:t>انْسَلَخَ قَبْلَ أَنْ يُغْفَرَ لَهُ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6544323" y="6324600"/>
            <a:ext cx="2207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</a:rPr>
              <a:t> </a:t>
            </a:r>
            <a:r>
              <a:rPr lang="en-MY" b="1" dirty="0" smtClean="0">
                <a:solidFill>
                  <a:srgbClr val="FF0000"/>
                </a:solidFill>
              </a:rPr>
              <a:t>( </a:t>
            </a:r>
            <a:r>
              <a:rPr lang="en-MY" b="1" dirty="0" err="1" smtClean="0">
                <a:solidFill>
                  <a:srgbClr val="FF0000"/>
                </a:solidFill>
              </a:rPr>
              <a:t>Riwayat</a:t>
            </a:r>
            <a:r>
              <a:rPr lang="en-MY" b="1" dirty="0" smtClean="0">
                <a:solidFill>
                  <a:srgbClr val="FF0000"/>
                </a:solidFill>
              </a:rPr>
              <a:t> at-</a:t>
            </a:r>
            <a:r>
              <a:rPr lang="en-MY" b="1" dirty="0" err="1" smtClean="0">
                <a:solidFill>
                  <a:srgbClr val="FF0000"/>
                </a:solidFill>
              </a:rPr>
              <a:t>Tirmizi</a:t>
            </a:r>
            <a:r>
              <a:rPr lang="en-MY" b="1" dirty="0" smtClean="0">
                <a:solidFill>
                  <a:srgbClr val="FF0000"/>
                </a:solidFill>
              </a:rPr>
              <a:t> 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38200" y="2667000"/>
            <a:ext cx="7696200" cy="32766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Hati </a:t>
            </a:r>
            <a:r>
              <a:rPr lang="sv-SE" sz="4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jiwa kita akan berjaya ditarbiyahkan dan sekaligus menjadi suci dan bersih dari segala dosa dan sifat mazmumah yang dibenci oleh </a:t>
            </a:r>
            <a:r>
              <a:rPr lang="sv-SE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 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952500" y="685800"/>
            <a:ext cx="7581900" cy="1219200"/>
          </a:xfrm>
          <a:prstGeom prst="downArrowCallout">
            <a:avLst>
              <a:gd name="adj1" fmla="val 16800"/>
              <a:gd name="adj2" fmla="val 34233"/>
              <a:gd name="adj3" fmla="val 20422"/>
              <a:gd name="adj4" fmla="val 708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Episod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Akhir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Ramadan</a:t>
            </a:r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1981200"/>
            <a:ext cx="4343400" cy="76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HARAPAN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378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143000" y="2209800"/>
            <a:ext cx="7086600" cy="20574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</a:t>
            </a:r>
            <a:r>
              <a:rPr lang="sv-SE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angan lupa </a:t>
            </a:r>
            <a:r>
              <a:rPr lang="sv-SE" sz="4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 menghiasi puasa kita dengan menunaikan kewajipan zakat fitrah</a:t>
            </a:r>
            <a:endParaRPr lang="sv-SE" sz="40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952500" y="228600"/>
            <a:ext cx="7581900" cy="1219200"/>
          </a:xfrm>
          <a:prstGeom prst="downArrowCallout">
            <a:avLst>
              <a:gd name="adj1" fmla="val 16800"/>
              <a:gd name="adj2" fmla="val 34233"/>
              <a:gd name="adj3" fmla="val 20422"/>
              <a:gd name="adj4" fmla="val 708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Episod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Akhir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Ramadan</a:t>
            </a:r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62200" y="1524000"/>
            <a:ext cx="4648200" cy="76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PERINGATAN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1143000" y="609600"/>
            <a:ext cx="6934200" cy="685800"/>
          </a:xfrm>
          <a:prstGeom prst="snip2DiagRect">
            <a:avLst>
              <a:gd name="adj1" fmla="val 0"/>
              <a:gd name="adj2" fmla="val 2434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Ibnu Abbas </a:t>
            </a: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meriwayatkan </a:t>
            </a: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33400" y="1689080"/>
            <a:ext cx="8153400" cy="3416320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Rasulullah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SAW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telah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mewajibkan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zakat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fitrah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untuk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membersihkan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orang yang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berpuasa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daripada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ucapan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tidak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manfaatnya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kata-kata yang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kotor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serta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untuk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memberikan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makanan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kepada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orang-orang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miskin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3600" y="6324600"/>
            <a:ext cx="2831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</a:rPr>
              <a:t> ( </a:t>
            </a:r>
            <a:r>
              <a:rPr lang="en-MY" b="1" dirty="0" err="1">
                <a:solidFill>
                  <a:srgbClr val="FF0000"/>
                </a:solidFill>
              </a:rPr>
              <a:t>Hadis</a:t>
            </a:r>
            <a:r>
              <a:rPr lang="en-MY" b="1" dirty="0">
                <a:solidFill>
                  <a:srgbClr val="FF0000"/>
                </a:solidFill>
              </a:rPr>
              <a:t> </a:t>
            </a:r>
            <a:r>
              <a:rPr lang="en-MY" b="1" dirty="0" err="1">
                <a:solidFill>
                  <a:srgbClr val="FF0000"/>
                </a:solidFill>
              </a:rPr>
              <a:t>Riwayat</a:t>
            </a:r>
            <a:r>
              <a:rPr lang="en-MY" b="1" dirty="0">
                <a:solidFill>
                  <a:srgbClr val="FF0000"/>
                </a:solidFill>
              </a:rPr>
              <a:t> Abu </a:t>
            </a:r>
            <a:r>
              <a:rPr lang="en-MY" b="1" dirty="0" err="1" smtClean="0">
                <a:solidFill>
                  <a:srgbClr val="FF0000"/>
                </a:solidFill>
              </a:rPr>
              <a:t>Daud</a:t>
            </a:r>
            <a:r>
              <a:rPr lang="en-MY" b="1" dirty="0" smtClean="0">
                <a:solidFill>
                  <a:srgbClr val="FF0000"/>
                </a:solidFill>
              </a:rPr>
              <a:t> 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6000" t="20000" r="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9600" y="1600200"/>
            <a:ext cx="7924800" cy="5120324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RM 7.00</a:t>
            </a:r>
          </a:p>
          <a:p>
            <a:pPr algn="ctr"/>
            <a:r>
              <a:rPr lang="sv-SE" sz="6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SEORANG</a:t>
            </a:r>
            <a:endParaRPr lang="en-US" sz="66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460375" y="160338"/>
            <a:ext cx="8382000" cy="1516062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Kadar zakat fitrah bagi negeri Terengganu tahun 1443</a:t>
            </a:r>
          </a:p>
        </p:txBody>
      </p:sp>
      <p:sp>
        <p:nvSpPr>
          <p:cNvPr id="2" name="AutoShape 2" descr="MAIDAM Terengganu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6000" t="20000" r="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9600" y="1600200"/>
            <a:ext cx="7924800" cy="5181600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PESANAN :</a:t>
            </a:r>
          </a:p>
          <a:p>
            <a:pPr algn="ctr"/>
            <a:r>
              <a:rPr lang="sv-SE" sz="4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Bayarlah </a:t>
            </a:r>
            <a:r>
              <a:rPr lang="sv-SE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zakat fitrah masing-masing kepada amil-amil yang bertauliah yang dilantik secara rasmi oleh </a:t>
            </a:r>
            <a:r>
              <a:rPr lang="sv-SE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Majlis Agama Islam dan Adat Melayu Terengganu </a:t>
            </a:r>
            <a:r>
              <a:rPr lang="sv-SE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MAIDAM</a:t>
            </a:r>
            <a:endParaRPr lang="en-US" sz="4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460375" y="160337"/>
            <a:ext cx="8382000" cy="1577339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Kadar zakat fitrah bagi negeri Terengganu tahun </a:t>
            </a:r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1443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AutoShape 2" descr="MAIDAM Terengganu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6000" t="20000" r="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9600" y="1600200"/>
            <a:ext cx="7924800" cy="5120324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3200" b="1" dirty="0" smtClean="0">
              <a:solidFill>
                <a:srgbClr val="002060"/>
              </a:solidFill>
            </a:endParaRPr>
          </a:p>
          <a:p>
            <a:pPr algn="ctr"/>
            <a:endParaRPr lang="en-MY" sz="3200" b="1" dirty="0">
              <a:solidFill>
                <a:srgbClr val="002060"/>
              </a:solidFill>
            </a:endParaRPr>
          </a:p>
          <a:p>
            <a:pPr algn="ctr"/>
            <a:r>
              <a:rPr lang="en-MY" sz="3200" b="1" dirty="0" err="1" smtClean="0">
                <a:solidFill>
                  <a:srgbClr val="002060"/>
                </a:solidFill>
              </a:rPr>
              <a:t>Ramai</a:t>
            </a:r>
            <a:r>
              <a:rPr lang="en-MY" sz="3200" b="1" dirty="0" smtClean="0">
                <a:solidFill>
                  <a:srgbClr val="002060"/>
                </a:solidFill>
              </a:rPr>
              <a:t> </a:t>
            </a:r>
            <a:r>
              <a:rPr lang="en-MY" sz="3200" b="1" dirty="0" err="1">
                <a:solidFill>
                  <a:srgbClr val="002060"/>
                </a:solidFill>
              </a:rPr>
              <a:t>umat</a:t>
            </a:r>
            <a:r>
              <a:rPr lang="en-MY" sz="3200" b="1" dirty="0">
                <a:solidFill>
                  <a:srgbClr val="002060"/>
                </a:solidFill>
              </a:rPr>
              <a:t> Islam </a:t>
            </a:r>
            <a:r>
              <a:rPr lang="en-MY" sz="3200" b="1" dirty="0" err="1">
                <a:solidFill>
                  <a:srgbClr val="002060"/>
                </a:solidFill>
              </a:rPr>
              <a:t>mengambil</a:t>
            </a:r>
            <a:r>
              <a:rPr lang="en-MY" sz="3200" b="1" dirty="0">
                <a:solidFill>
                  <a:srgbClr val="002060"/>
                </a:solidFill>
              </a:rPr>
              <a:t> </a:t>
            </a:r>
            <a:r>
              <a:rPr lang="en-MY" sz="3200" b="1" dirty="0" err="1">
                <a:solidFill>
                  <a:srgbClr val="002060"/>
                </a:solidFill>
              </a:rPr>
              <a:t>ringan</a:t>
            </a:r>
            <a:r>
              <a:rPr lang="en-MY" sz="3200" b="1" dirty="0">
                <a:solidFill>
                  <a:srgbClr val="002060"/>
                </a:solidFill>
              </a:rPr>
              <a:t> </a:t>
            </a:r>
            <a:r>
              <a:rPr lang="en-MY" sz="3200" b="1" dirty="0" err="1">
                <a:solidFill>
                  <a:srgbClr val="002060"/>
                </a:solidFill>
              </a:rPr>
              <a:t>tentang</a:t>
            </a:r>
            <a:r>
              <a:rPr lang="en-MY" sz="3200" b="1" dirty="0">
                <a:solidFill>
                  <a:srgbClr val="002060"/>
                </a:solidFill>
              </a:rPr>
              <a:t> zakat </a:t>
            </a:r>
            <a:r>
              <a:rPr lang="en-MY" sz="3200" b="1" dirty="0" err="1">
                <a:solidFill>
                  <a:srgbClr val="002060"/>
                </a:solidFill>
              </a:rPr>
              <a:t>harta</a:t>
            </a:r>
            <a:r>
              <a:rPr lang="en-MY" sz="3200" b="1" dirty="0">
                <a:solidFill>
                  <a:srgbClr val="002060"/>
                </a:solidFill>
              </a:rPr>
              <a:t> </a:t>
            </a:r>
            <a:r>
              <a:rPr lang="en-MY" sz="3200" b="1" dirty="0" err="1">
                <a:solidFill>
                  <a:srgbClr val="002060"/>
                </a:solidFill>
              </a:rPr>
              <a:t>berbanding</a:t>
            </a:r>
            <a:r>
              <a:rPr lang="en-MY" sz="3200" b="1" dirty="0">
                <a:solidFill>
                  <a:srgbClr val="002060"/>
                </a:solidFill>
              </a:rPr>
              <a:t> zakat </a:t>
            </a:r>
            <a:r>
              <a:rPr lang="en-MY" sz="3200" b="1" dirty="0" err="1">
                <a:solidFill>
                  <a:srgbClr val="002060"/>
                </a:solidFill>
              </a:rPr>
              <a:t>fitrah</a:t>
            </a:r>
            <a:r>
              <a:rPr lang="en-MY" sz="3200" b="1" dirty="0">
                <a:solidFill>
                  <a:srgbClr val="002060"/>
                </a:solidFill>
              </a:rPr>
              <a:t> </a:t>
            </a:r>
            <a:r>
              <a:rPr lang="en-MY" sz="3200" b="1" dirty="0" err="1">
                <a:solidFill>
                  <a:srgbClr val="002060"/>
                </a:solidFill>
              </a:rPr>
              <a:t>kerana</a:t>
            </a:r>
            <a:r>
              <a:rPr lang="en-MY" sz="3200" b="1" dirty="0">
                <a:solidFill>
                  <a:srgbClr val="002060"/>
                </a:solidFill>
              </a:rPr>
              <a:t> </a:t>
            </a:r>
            <a:r>
              <a:rPr lang="en-MY" sz="3200" b="1" dirty="0" err="1">
                <a:solidFill>
                  <a:srgbClr val="002060"/>
                </a:solidFill>
              </a:rPr>
              <a:t>beranggapan</a:t>
            </a:r>
            <a:r>
              <a:rPr lang="en-MY" sz="3200" b="1" dirty="0">
                <a:solidFill>
                  <a:srgbClr val="002060"/>
                </a:solidFill>
              </a:rPr>
              <a:t> </a:t>
            </a:r>
            <a:r>
              <a:rPr lang="en-MY" sz="3200" b="1" dirty="0" err="1">
                <a:solidFill>
                  <a:srgbClr val="002060"/>
                </a:solidFill>
              </a:rPr>
              <a:t>bahawa</a:t>
            </a:r>
            <a:r>
              <a:rPr lang="en-MY" sz="3200" b="1" dirty="0">
                <a:solidFill>
                  <a:srgbClr val="002060"/>
                </a:solidFill>
              </a:rPr>
              <a:t> zakat yang </a:t>
            </a:r>
            <a:r>
              <a:rPr lang="en-MY" sz="3200" b="1" dirty="0" err="1">
                <a:solidFill>
                  <a:srgbClr val="002060"/>
                </a:solidFill>
              </a:rPr>
              <a:t>wajib</a:t>
            </a:r>
            <a:r>
              <a:rPr lang="en-MY" sz="3200" b="1" dirty="0">
                <a:solidFill>
                  <a:srgbClr val="002060"/>
                </a:solidFill>
              </a:rPr>
              <a:t> </a:t>
            </a:r>
            <a:r>
              <a:rPr lang="en-MY" sz="3200" b="1" dirty="0" err="1">
                <a:solidFill>
                  <a:srgbClr val="002060"/>
                </a:solidFill>
              </a:rPr>
              <a:t>ialah</a:t>
            </a:r>
            <a:r>
              <a:rPr lang="en-MY" sz="3200" b="1" dirty="0">
                <a:solidFill>
                  <a:srgbClr val="002060"/>
                </a:solidFill>
              </a:rPr>
              <a:t> zakat </a:t>
            </a:r>
            <a:r>
              <a:rPr lang="en-MY" sz="3200" b="1" dirty="0" err="1">
                <a:solidFill>
                  <a:srgbClr val="002060"/>
                </a:solidFill>
              </a:rPr>
              <a:t>fitrah</a:t>
            </a:r>
            <a:r>
              <a:rPr lang="en-MY" sz="3200" b="1" dirty="0">
                <a:solidFill>
                  <a:srgbClr val="002060"/>
                </a:solidFill>
              </a:rPr>
              <a:t> </a:t>
            </a:r>
            <a:r>
              <a:rPr lang="en-MY" sz="3200" b="1" dirty="0" err="1">
                <a:solidFill>
                  <a:srgbClr val="002060"/>
                </a:solidFill>
              </a:rPr>
              <a:t>sahaja</a:t>
            </a:r>
            <a:r>
              <a:rPr lang="en-MY" sz="3200" b="1" dirty="0">
                <a:solidFill>
                  <a:srgbClr val="002060"/>
                </a:solidFill>
              </a:rPr>
              <a:t>. </a:t>
            </a:r>
            <a:r>
              <a:rPr lang="en-MY" sz="3200" b="1" dirty="0" err="1">
                <a:solidFill>
                  <a:srgbClr val="C00000"/>
                </a:solidFill>
              </a:rPr>
              <a:t>Ketahuilah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bahawa</a:t>
            </a:r>
            <a:r>
              <a:rPr lang="en-MY" sz="3200" b="1" dirty="0">
                <a:solidFill>
                  <a:srgbClr val="C00000"/>
                </a:solidFill>
              </a:rPr>
              <a:t> zakat </a:t>
            </a:r>
            <a:r>
              <a:rPr lang="en-MY" sz="3200" b="1" dirty="0" err="1">
                <a:solidFill>
                  <a:srgbClr val="C00000"/>
                </a:solidFill>
              </a:rPr>
              <a:t>harta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itu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sama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kewajipannya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dengan</a:t>
            </a:r>
            <a:r>
              <a:rPr lang="en-MY" sz="3200" b="1" dirty="0">
                <a:solidFill>
                  <a:srgbClr val="C00000"/>
                </a:solidFill>
              </a:rPr>
              <a:t> zakat </a:t>
            </a:r>
            <a:r>
              <a:rPr lang="en-MY" sz="3200" b="1" dirty="0" err="1">
                <a:solidFill>
                  <a:srgbClr val="C00000"/>
                </a:solidFill>
              </a:rPr>
              <a:t>fitrah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untuk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dikeluarkan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setelah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cukup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syarat-syaratnya</a:t>
            </a:r>
            <a:r>
              <a:rPr lang="en-MY" sz="3200" b="1" dirty="0">
                <a:solidFill>
                  <a:srgbClr val="C00000"/>
                </a:solidFill>
              </a:rPr>
              <a:t>.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460375" y="304800"/>
            <a:ext cx="8382000" cy="1120139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PEMBAHAGIAN ZAKAT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AutoShape 2" descr="MAIDAM Terengganu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1242060" y="1272540"/>
            <a:ext cx="3101340" cy="144399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Zakat </a:t>
            </a:r>
            <a:r>
              <a:rPr lang="en-US" sz="3600" dirty="0" err="1" smtClean="0">
                <a:latin typeface="Arial Black" pitchFamily="34" charset="0"/>
              </a:rPr>
              <a:t>Fitrah</a:t>
            </a:r>
            <a:r>
              <a:rPr lang="en-US" sz="3600" dirty="0" smtClean="0">
                <a:latin typeface="Arial Black" pitchFamily="34" charset="0"/>
              </a:rPr>
              <a:t> 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800600" y="1219200"/>
            <a:ext cx="3101340" cy="149733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itchFamily="34" charset="0"/>
              </a:rPr>
              <a:t>Z</a:t>
            </a:r>
            <a:r>
              <a:rPr lang="en-US" sz="3600" dirty="0" smtClean="0">
                <a:latin typeface="Arial Black" pitchFamily="34" charset="0"/>
              </a:rPr>
              <a:t>akat </a:t>
            </a:r>
          </a:p>
          <a:p>
            <a:pPr algn="ctr"/>
            <a:r>
              <a:rPr lang="en-US" sz="3600" dirty="0" err="1" smtClean="0">
                <a:latin typeface="Arial Black" pitchFamily="34" charset="0"/>
              </a:rPr>
              <a:t>Harta</a:t>
            </a:r>
            <a:r>
              <a:rPr lang="en-US" sz="3600" dirty="0" smtClean="0">
                <a:latin typeface="Arial Black" pitchFamily="34" charset="0"/>
              </a:rPr>
              <a:t> </a:t>
            </a:r>
            <a:endParaRPr lang="en-US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6000" t="20000" r="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9600" y="1600200"/>
            <a:ext cx="7924800" cy="5120324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3200" b="1" dirty="0" smtClean="0">
              <a:solidFill>
                <a:srgbClr val="002060"/>
              </a:solidFill>
            </a:endParaRPr>
          </a:p>
          <a:p>
            <a:pPr algn="ctr"/>
            <a:endParaRPr lang="en-MY" sz="3200" b="1" dirty="0">
              <a:solidFill>
                <a:srgbClr val="002060"/>
              </a:solidFill>
            </a:endParaRPr>
          </a:p>
          <a:p>
            <a:pPr algn="ctr"/>
            <a:r>
              <a:rPr lang="en-MY" sz="4000" b="1" dirty="0" err="1" smtClean="0">
                <a:solidFill>
                  <a:srgbClr val="C00000"/>
                </a:solidFill>
              </a:rPr>
              <a:t>Sesungguhnya</a:t>
            </a:r>
            <a:r>
              <a:rPr lang="en-MY" sz="4000" b="1" dirty="0" smtClean="0">
                <a:solidFill>
                  <a:srgbClr val="C00000"/>
                </a:solidFill>
              </a:rPr>
              <a:t> </a:t>
            </a:r>
            <a:r>
              <a:rPr lang="en-MY" sz="4000" b="1" dirty="0">
                <a:solidFill>
                  <a:srgbClr val="C00000"/>
                </a:solidFill>
              </a:rPr>
              <a:t>orang yang </a:t>
            </a:r>
            <a:r>
              <a:rPr lang="en-MY" sz="4000" b="1" dirty="0" err="1">
                <a:solidFill>
                  <a:srgbClr val="C00000"/>
                </a:solidFill>
              </a:rPr>
              <a:t>tidak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mahu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membayar</a:t>
            </a:r>
            <a:r>
              <a:rPr lang="en-MY" sz="4000" b="1" dirty="0">
                <a:solidFill>
                  <a:srgbClr val="C00000"/>
                </a:solidFill>
              </a:rPr>
              <a:t> zakat </a:t>
            </a:r>
            <a:r>
              <a:rPr lang="en-MY" sz="4000" b="1" dirty="0" err="1">
                <a:solidFill>
                  <a:srgbClr val="C00000"/>
                </a:solidFill>
              </a:rPr>
              <a:t>padahal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dia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mampu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untuk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berbuat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demikian</a:t>
            </a:r>
            <a:r>
              <a:rPr lang="en-MY" sz="4000" b="1" dirty="0">
                <a:solidFill>
                  <a:srgbClr val="C00000"/>
                </a:solidFill>
              </a:rPr>
              <a:t>, </a:t>
            </a:r>
            <a:r>
              <a:rPr lang="en-MY" sz="4000" b="1" dirty="0" err="1">
                <a:solidFill>
                  <a:srgbClr val="C00000"/>
                </a:solidFill>
              </a:rPr>
              <a:t>maka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mereka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akan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diazab</a:t>
            </a:r>
            <a:r>
              <a:rPr lang="en-MY" sz="4000" b="1" dirty="0">
                <a:solidFill>
                  <a:srgbClr val="C00000"/>
                </a:solidFill>
              </a:rPr>
              <a:t> di </a:t>
            </a:r>
            <a:r>
              <a:rPr lang="en-MY" sz="4000" b="1" dirty="0" err="1">
                <a:solidFill>
                  <a:srgbClr val="C00000"/>
                </a:solidFill>
              </a:rPr>
              <a:t>akhirat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 smtClean="0">
                <a:solidFill>
                  <a:srgbClr val="C00000"/>
                </a:solidFill>
              </a:rPr>
              <a:t>nanti</a:t>
            </a:r>
            <a:r>
              <a:rPr lang="en-MY" sz="4000" b="1" dirty="0" smtClean="0">
                <a:solidFill>
                  <a:srgbClr val="C00000"/>
                </a:solidFill>
              </a:rPr>
              <a:t>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460375" y="304800"/>
            <a:ext cx="8382000" cy="1120139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PEMBAHAGIAN ZAKAT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AutoShape 2" descr="MAIDAM Terengganu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1242060" y="1451608"/>
            <a:ext cx="3101340" cy="144399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Zakat </a:t>
            </a:r>
            <a:r>
              <a:rPr lang="en-US" sz="3600" dirty="0" err="1" smtClean="0">
                <a:latin typeface="Arial Black" pitchFamily="34" charset="0"/>
              </a:rPr>
              <a:t>Fitrah</a:t>
            </a:r>
            <a:r>
              <a:rPr lang="en-US" sz="3600" dirty="0" smtClean="0">
                <a:latin typeface="Arial Black" pitchFamily="34" charset="0"/>
              </a:rPr>
              <a:t> 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800600" y="1398269"/>
            <a:ext cx="3101340" cy="149733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itchFamily="34" charset="0"/>
              </a:rPr>
              <a:t>Z</a:t>
            </a:r>
            <a:r>
              <a:rPr lang="en-US" sz="3600" dirty="0" smtClean="0">
                <a:latin typeface="Arial Black" pitchFamily="34" charset="0"/>
              </a:rPr>
              <a:t>akat </a:t>
            </a:r>
          </a:p>
          <a:p>
            <a:pPr algn="ctr"/>
            <a:r>
              <a:rPr lang="en-US" sz="3600" dirty="0" err="1" smtClean="0">
                <a:latin typeface="Arial Black" pitchFamily="34" charset="0"/>
              </a:rPr>
              <a:t>Harta</a:t>
            </a:r>
            <a:r>
              <a:rPr lang="en-US" sz="3600" dirty="0" smtClean="0">
                <a:latin typeface="Arial Black" pitchFamily="34" charset="0"/>
              </a:rPr>
              <a:t> </a:t>
            </a:r>
            <a:endParaRPr lang="en-US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0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6000" t="20000" r="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9600" y="1600200"/>
            <a:ext cx="7924800" cy="5120324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5400" b="1" dirty="0" smtClean="0">
                <a:solidFill>
                  <a:srgbClr val="002060"/>
                </a:solidFill>
              </a:rPr>
              <a:t>Akan </a:t>
            </a:r>
            <a:r>
              <a:rPr lang="en-MY" sz="5400" b="1" dirty="0" err="1">
                <a:solidFill>
                  <a:srgbClr val="002060"/>
                </a:solidFill>
              </a:rPr>
              <a:t>memperolehi</a:t>
            </a:r>
            <a:r>
              <a:rPr lang="en-MY" sz="5400" b="1" dirty="0">
                <a:solidFill>
                  <a:srgbClr val="002060"/>
                </a:solidFill>
              </a:rPr>
              <a:t> </a:t>
            </a:r>
            <a:r>
              <a:rPr lang="en-MY" sz="5400" b="1" dirty="0" err="1">
                <a:solidFill>
                  <a:srgbClr val="002060"/>
                </a:solidFill>
              </a:rPr>
              <a:t>ganjaran</a:t>
            </a:r>
            <a:r>
              <a:rPr lang="en-MY" sz="5400" b="1" dirty="0">
                <a:solidFill>
                  <a:srgbClr val="002060"/>
                </a:solidFill>
              </a:rPr>
              <a:t> yang </a:t>
            </a:r>
            <a:r>
              <a:rPr lang="en-MY" sz="5400" b="1" dirty="0" err="1">
                <a:solidFill>
                  <a:srgbClr val="002060"/>
                </a:solidFill>
              </a:rPr>
              <a:t>besar</a:t>
            </a:r>
            <a:r>
              <a:rPr lang="en-MY" sz="5400" b="1" dirty="0">
                <a:solidFill>
                  <a:srgbClr val="002060"/>
                </a:solidFill>
              </a:rPr>
              <a:t> </a:t>
            </a:r>
            <a:r>
              <a:rPr lang="en-MY" sz="5400" b="1" dirty="0" err="1">
                <a:solidFill>
                  <a:srgbClr val="002060"/>
                </a:solidFill>
              </a:rPr>
              <a:t>daripada</a:t>
            </a:r>
            <a:r>
              <a:rPr lang="en-MY" sz="5400" b="1" dirty="0">
                <a:solidFill>
                  <a:srgbClr val="002060"/>
                </a:solidFill>
              </a:rPr>
              <a:t> </a:t>
            </a:r>
            <a:r>
              <a:rPr lang="en-MY" sz="5400" b="1" dirty="0" smtClean="0">
                <a:solidFill>
                  <a:srgbClr val="002060"/>
                </a:solidFill>
              </a:rPr>
              <a:t>Allah SWT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381000" y="160338"/>
            <a:ext cx="8382000" cy="1668462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KELEBIHAN MENGELUARKAN ZAKAT HARTA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AutoShape 2" descr="MAIDAM Terengganu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3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76200" y="152400"/>
            <a:ext cx="8991600" cy="11430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PECUTAN AKHIR RAMADAN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524000"/>
            <a:ext cx="8382000" cy="21336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</a:t>
            </a:r>
            <a:r>
              <a:rPr lang="sv-SE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Hendaklah kita meyakini segala balasan baik telah dijanjikan oleh Allah kepada hamba Allah yang beriman dan beramal </a:t>
            </a:r>
            <a:r>
              <a:rPr lang="sv-SE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soleh</a:t>
            </a:r>
            <a:endParaRPr lang="en-US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3886200"/>
            <a:ext cx="8382000" cy="2667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</a:t>
            </a:r>
            <a:r>
              <a:rPr lang="sv-SE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Umat Islam dinasihatkan agar tidak lalai dengan kesibukan membuat persiapan hari raya hingga lupa untuk mempertingkatkan amal soleh dan merebut ganjaran Lailatul Qadar melebihi seribu </a:t>
            </a:r>
            <a:r>
              <a:rPr lang="sv-SE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bulan</a:t>
            </a:r>
            <a:endParaRPr lang="en-US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6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76200" y="152400"/>
            <a:ext cx="8991600" cy="11430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PECUTAN AKHIR RAMADAN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524000"/>
            <a:ext cx="8382000" cy="28956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	</a:t>
            </a:r>
            <a:r>
              <a:rPr lang="sv-SE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Umat Islam wajib mengeluarkan zakat fitrah dan zakat harta kepada amil-amil bertauliah dan meneruskan amalan bersedeqah demi mendapat ganjaran yang besar dari Allah </a:t>
            </a:r>
            <a:r>
              <a:rPr lang="sv-SE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SWT</a:t>
            </a:r>
            <a:endParaRPr lang="en-US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27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9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70" y="228600"/>
            <a:ext cx="8869680" cy="6414981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بَارَكَ اللهُ لِي وَلَكُمْ فِي الْقُرْآنِ الْعَظِيْمِ.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وَنَفَعَنِي وَاِيِّاكُمْ بِمَا فِيْهِ مِنَ الآيَاتِ وَالذِّكْرِ الْحَكِيْمِ.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وَتَقَبَّلَ الله مِنِّي وَمِنْكُمْ تِلاوَتَهُ اِنَّهُ هُوَ السَّمِيْعُ الْعَلِيْمُ.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وَلَكُمْ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وَلِسَائِرِ الْمُسْلِمِيْنَ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وَالْمُسْلِمَاتِ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وَالْمُؤْمِنَاتِ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فَاسْتَغْفِرُوْهُ إنَّهُ هُوَ الْغَفُوْرُ الرَّحِيْمُ.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8000" t="-1000" r="-1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  <a:endParaRPr lang="ar-SA" sz="5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</a:t>
            </a:r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أَستَغفِرُ اللهَ» </a:t>
            </a:r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</a:t>
            </a:r>
            <a:r>
              <a:rPr lang="ar-SA" sz="11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</a:t>
            </a:r>
            <a:endParaRPr lang="ar-SA" sz="115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843677"/>
            <a:ext cx="8305800" cy="1754326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لَااِلٰهَ اِلاَّ اللهُ وَحْدَهُ لاَ شَرِيْكَ لَهُ وَأَشْهَدُ أَنَّ مُحَمَّدًا عَبْدُهُ وَرَسُوْلُهُ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794" y="2819400"/>
            <a:ext cx="8114806" cy="3493264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</a:t>
            </a:r>
            <a:endParaRPr lang="en-US" sz="30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endParaRPr lang="en-US" sz="3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216" y="146463"/>
            <a:ext cx="7805790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أَنَّ سَيِّدَنَا مُحَمَّدًا عَبْدُهُ وَرَسُوْلُهُ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6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460375" y="228600"/>
            <a:ext cx="8382000" cy="1120139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Pesanan Kepada Mereka Di Perantauan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25025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</a:rPr>
              <a:t>B</a:t>
            </a:r>
            <a:r>
              <a:rPr lang="en-US" sz="3200" b="1" dirty="0" err="1" smtClean="0">
                <a:solidFill>
                  <a:srgbClr val="7030A0"/>
                </a:solidFill>
              </a:rPr>
              <a:t>erhati-hati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semasa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perjalanan</a:t>
            </a:r>
            <a:r>
              <a:rPr lang="en-US" sz="32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5052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6"/>
                </a:solidFill>
              </a:rPr>
              <a:t>Pastikan</a:t>
            </a:r>
            <a:r>
              <a:rPr lang="en-US" sz="3200" b="1" dirty="0">
                <a:solidFill>
                  <a:schemeClr val="accent6"/>
                </a:solidFill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</a:rPr>
              <a:t>kenderaan</a:t>
            </a:r>
            <a:r>
              <a:rPr lang="en-US" sz="3200" b="1" dirty="0">
                <a:solidFill>
                  <a:schemeClr val="accent6"/>
                </a:solidFill>
              </a:rPr>
              <a:t> (</a:t>
            </a:r>
            <a:r>
              <a:rPr lang="en-US" sz="3200" b="1" dirty="0" err="1">
                <a:solidFill>
                  <a:schemeClr val="accent6"/>
                </a:solidFill>
              </a:rPr>
              <a:t>tayar</a:t>
            </a:r>
            <a:r>
              <a:rPr lang="en-US" sz="3200" b="1" dirty="0">
                <a:solidFill>
                  <a:schemeClr val="accent6"/>
                </a:solidFill>
              </a:rPr>
              <a:t>, </a:t>
            </a:r>
            <a:r>
              <a:rPr lang="en-US" sz="3200" b="1" dirty="0" err="1">
                <a:solidFill>
                  <a:schemeClr val="accent6"/>
                </a:solidFill>
              </a:rPr>
              <a:t>brek</a:t>
            </a:r>
            <a:r>
              <a:rPr lang="en-US" sz="3200" b="1" dirty="0">
                <a:solidFill>
                  <a:schemeClr val="accent6"/>
                </a:solidFill>
              </a:rPr>
              <a:t>, </a:t>
            </a:r>
            <a:r>
              <a:rPr lang="en-US" sz="3200" b="1" dirty="0" err="1">
                <a:solidFill>
                  <a:schemeClr val="accent6"/>
                </a:solidFill>
              </a:rPr>
              <a:t>lampu</a:t>
            </a:r>
            <a:r>
              <a:rPr lang="en-US" sz="3200" b="1" dirty="0">
                <a:solidFill>
                  <a:schemeClr val="accent6"/>
                </a:solidFill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</a:rPr>
              <a:t>dan</a:t>
            </a:r>
            <a:r>
              <a:rPr lang="en-US" sz="3200" b="1" dirty="0">
                <a:solidFill>
                  <a:schemeClr val="accent6"/>
                </a:solidFill>
              </a:rPr>
              <a:t> lain-lain) </a:t>
            </a:r>
            <a:r>
              <a:rPr lang="en-US" sz="3200" b="1" dirty="0" err="1">
                <a:solidFill>
                  <a:schemeClr val="accent6"/>
                </a:solidFill>
              </a:rPr>
              <a:t>berada</a:t>
            </a:r>
            <a:r>
              <a:rPr lang="en-US" sz="3200" b="1" dirty="0">
                <a:solidFill>
                  <a:schemeClr val="accent6"/>
                </a:solidFill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</a:rPr>
              <a:t>dalam</a:t>
            </a:r>
            <a:r>
              <a:rPr lang="en-US" sz="3200" b="1" dirty="0">
                <a:solidFill>
                  <a:schemeClr val="accent6"/>
                </a:solidFill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</a:rPr>
              <a:t>keadaan</a:t>
            </a:r>
            <a:r>
              <a:rPr lang="en-US" sz="3200" b="1" dirty="0">
                <a:solidFill>
                  <a:schemeClr val="accent6"/>
                </a:solidFill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</a:rPr>
              <a:t>baik</a:t>
            </a:r>
            <a:r>
              <a:rPr lang="en-US" sz="3200" b="1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48768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Dapatkan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rehat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cukup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apatah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lagi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apabila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memandu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keadaan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berpuasa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mungkin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boleh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menyebabkan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mengantuk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514600"/>
            <a:ext cx="922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Buatlah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persiapan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merancang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perjalanan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9621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460375" y="228600"/>
            <a:ext cx="8382000" cy="1120139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Pesanan Kepada Mereka Di Perantauan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524000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Elakkan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memandu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dengan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cara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merbahaya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seperti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menggunakan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telefon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bimbit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melebihi</a:t>
            </a:r>
            <a:r>
              <a:rPr lang="en-US" sz="3200" b="1" dirty="0">
                <a:solidFill>
                  <a:srgbClr val="FF0000"/>
                </a:solidFill>
              </a:rPr>
              <a:t> had </a:t>
            </a:r>
            <a:r>
              <a:rPr lang="en-US" sz="3200" b="1" dirty="0" err="1">
                <a:solidFill>
                  <a:srgbClr val="FF0000"/>
                </a:solidFill>
              </a:rPr>
              <a:t>laju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melanggar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lampu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isyarat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sebagainya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6576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Hormatilah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pengguna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jalanraya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yang lain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jangan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pentingkan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diri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sendiri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sahaja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185" y="49530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Kita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tidak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mahu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kegembiraan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pulang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untuk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menyambut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hari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raya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bertukar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menjadi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kejadian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tak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diingini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tragedi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menyayat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hati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967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2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43000"/>
            <a:ext cx="8610601" cy="5286388"/>
          </a:xfrm>
          <a:prstGeom prst="rect">
            <a:avLst/>
          </a:prstGeom>
          <a:solidFill>
            <a:schemeClr val="tx1">
              <a:alpha val="32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02760" y="186328"/>
            <a:ext cx="3214679" cy="78579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وَالْفَحْشَاءَ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</a:t>
            </a:r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185" y="1173540"/>
            <a:ext cx="8915400" cy="1754326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اَللّٰهُمَّ صَلِّ عَلَى سَيِّدِنَا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مُحَمّدٍ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آلِهِ وَصَحْبِهِ وَسَلِّمْ تَسْلِيْمًا كَثِيْرًا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233678"/>
            <a:ext cx="8717785" cy="3046988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320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melimpah-limpah</a:t>
            </a:r>
            <a:endParaRPr lang="en-US" sz="32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5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44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0"/>
            <a:ext cx="8866909" cy="6001643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jadikan puasa kami, puasa yang penuh keimanan dan keikhlasan. Kurniakanlah taufik-Mu agar kami memperolehi kebaikan Lailatul Qadr dan kesejahteraannya. Anugerahkanlah ketaqwaan kepada jiwa-jiwa kami. Sucikanlah jiwa ini, kerana sesungguhnya Engkaulah sebaik-baik Yang menyucikannya dan Engkaulah jua sebaik-baik Penolong dan Pelindungnya</a:t>
            </a:r>
            <a:r>
              <a:rPr lang="ms-MY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endParaRPr lang="ms-MY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jadikanlah al-Quran sebagai penghidup hati kami, cahaya penerang dada kami, penyingkap kesedihan kami dan penghilang kerisauan kami. Bantulah kami untuk mengingati-Mu, mensyukuri akan nikmat-Mu dan menunaikan seelok-elok ibadat kepada-Mu</a:t>
            </a:r>
            <a:r>
              <a:rPr lang="ms-MY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ms-MY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ms-MY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terimalah doa, solat, zakat, puasa dan segala ibadat kami. Sempurnakanlah segala kekurangan kami. Kurniakanlah keampunan taubat terhadap kesilapan kami. Sesungguhnya Engkaulah Tuhan Yang Maha Menerima taubat lagi Maha Pengasihani.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0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1143000"/>
            <a:ext cx="8735886" cy="52014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</a:t>
            </a:r>
            <a:r>
              <a:rPr lang="ar-EG" sz="5400" b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آتِنَا فِي الدُّنْيَا حَسَنَةً وَفِي الآخِرَةِ حَسَنَةً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وَقِنَا عَذَابَ النَّارِ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800" b="1" dirty="0" smtClean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28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</a:t>
            </a:r>
            <a:r>
              <a:rPr lang="ar-EG" sz="44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44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وَالْحَمْدُ </a:t>
            </a:r>
            <a:r>
              <a:rPr lang="ar-EG" sz="40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للهِ رَبِّ </a:t>
            </a:r>
            <a:r>
              <a:rPr lang="ar-EG" sz="36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الْعَالَمِيْنَ.</a:t>
            </a:r>
            <a:endParaRPr lang="en-US" sz="36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</a:t>
            </a: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عَلَى نِعَمِهِ يَزِدْكُمْ</a:t>
            </a: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،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،</a:t>
            </a:r>
            <a:endParaRPr lang="en-US" sz="7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</a:t>
            </a: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يَرْحَمْكُمُ 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838200"/>
            <a:ext cx="8153400" cy="1569660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</a:t>
            </a:r>
            <a:r>
              <a:rPr lang="ar-SA" sz="96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 </a:t>
            </a:r>
            <a:r>
              <a:rPr lang="en-US" sz="9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659082"/>
            <a:ext cx="8686800" cy="3970318"/>
          </a:xfrm>
          <a:prstGeom prst="rect">
            <a:avLst/>
          </a:prstGeom>
          <a:solidFill>
            <a:schemeClr val="bg1">
              <a:alpha val="2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Saya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menyeru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saya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sendiri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juga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sidang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Jumaat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agar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sama-sama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meningkatkan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ketaqwaan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melaksanakan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suruhanNya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menjauhi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ditegahNya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Mudah-mudahan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sentiasa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di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bawah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diampunkan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dosa-dosa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kebebasan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daripada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api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neraka</a:t>
            </a:r>
            <a:endParaRPr lang="en-US" sz="2800" b="1" dirty="0" smtClean="0">
              <a:ln w="190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990600"/>
            <a:ext cx="4876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Tajuk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Khutbah </a:t>
            </a:r>
            <a:r>
              <a:rPr lang="en-US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Hari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:</a:t>
            </a:r>
            <a:endParaRPr lang="en-US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2057400"/>
            <a:ext cx="2743200" cy="1200329"/>
          </a:xfrm>
          <a:prstGeom prst="rect">
            <a:avLst/>
          </a:prstGeom>
          <a:solidFill>
            <a:srgbClr val="002060">
              <a:alpha val="16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29 April 2022</a:t>
            </a:r>
          </a:p>
          <a:p>
            <a:pPr algn="ctr"/>
            <a:r>
              <a:rPr lang="fi-FI" sz="24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BERKLEY" pitchFamily="2" charset="0"/>
              </a:rPr>
              <a:t>Bersamaan</a:t>
            </a:r>
            <a:endParaRPr lang="fi-FI" sz="2400" b="1" i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 BERKLEY" pitchFamily="2" charset="0"/>
            </a:endParaRPr>
          </a:p>
          <a:p>
            <a:pPr algn="ctr"/>
            <a:r>
              <a:rPr lang="fi-FI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 Ramadan 1443</a:t>
            </a:r>
            <a:endParaRPr lang="fi-FI" sz="2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3591342"/>
            <a:ext cx="7162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6600" b="1" dirty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Episod Akhir </a:t>
            </a:r>
            <a:endParaRPr lang="it-IT" sz="6600" b="1" dirty="0" smtClean="0">
              <a:ln w="11430"/>
              <a:blipFill>
                <a:blip r:embed="rId3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/>
            <a:r>
              <a:rPr lang="it-IT" sz="6600" b="1" dirty="0" smtClean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Ramadan</a:t>
            </a:r>
            <a:endParaRPr lang="fi-FI" sz="6600" b="1" dirty="0">
              <a:ln w="11430"/>
              <a:blipFill>
                <a:blip r:embed="rId3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Left Arrow 2"/>
          <p:cNvSpPr/>
          <p:nvPr/>
        </p:nvSpPr>
        <p:spPr>
          <a:xfrm rot="20441989">
            <a:off x="6595110" y="2857500"/>
            <a:ext cx="990600" cy="1638300"/>
          </a:xfrm>
          <a:prstGeom prst="curvedLeftArrow">
            <a:avLst>
              <a:gd name="adj1" fmla="val 25000"/>
              <a:gd name="adj2" fmla="val 50000"/>
              <a:gd name="adj3" fmla="val 5730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2438400" y="609600"/>
            <a:ext cx="4495800" cy="1447800"/>
          </a:xfrm>
          <a:prstGeom prst="downArrowCallout">
            <a:avLst>
              <a:gd name="adj1" fmla="val 24430"/>
              <a:gd name="adj2" fmla="val 24166"/>
              <a:gd name="adj3" fmla="val 25000"/>
              <a:gd name="adj4" fmla="val 56293"/>
            </a:avLst>
          </a:prstGeom>
          <a:solidFill>
            <a:schemeClr val="tx2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Hari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Ini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2133600"/>
            <a:ext cx="6248400" cy="1447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Hari </a:t>
            </a:r>
            <a:r>
              <a:rPr lang="fi-FI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</a:t>
            </a:r>
            <a:r>
              <a:rPr lang="fi-FI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umaat </a:t>
            </a:r>
            <a:r>
              <a:rPr lang="fi-FI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terakhir bagi bulan Ramadan</a:t>
            </a:r>
            <a:endParaRPr lang="sv-SE" sz="4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1600" y="4495800"/>
            <a:ext cx="7391400" cy="18288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Beberapa </a:t>
            </a:r>
            <a:r>
              <a:rPr lang="sv-SE" sz="3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hari sahaja lagi akan bergemalah takbir </a:t>
            </a:r>
            <a:r>
              <a:rPr lang="sv-SE" sz="3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Hari </a:t>
            </a:r>
            <a:r>
              <a:rPr lang="sv-SE" sz="3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  <a:r>
              <a:rPr lang="sv-SE" sz="3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aya </a:t>
            </a:r>
            <a:r>
              <a:rPr lang="sv-SE" sz="3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 tanda kemenangan seluruh umat </a:t>
            </a:r>
            <a:r>
              <a:rPr lang="sv-SE" sz="3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Islam</a:t>
            </a:r>
            <a:endParaRPr lang="en-US" sz="3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9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952500" y="152400"/>
            <a:ext cx="7581900" cy="1447800"/>
          </a:xfrm>
          <a:prstGeom prst="downArrowCallout">
            <a:avLst>
              <a:gd name="adj1" fmla="val 16800"/>
              <a:gd name="adj2" fmla="val 34233"/>
              <a:gd name="adj3" fmla="val 20422"/>
              <a:gd name="adj4" fmla="val 755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Kebiasaan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pada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pisod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khir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Ramadan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1676400"/>
            <a:ext cx="6858000" cy="1143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Ramai </a:t>
            </a:r>
            <a:r>
              <a:rPr lang="sv-SE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umat Islam tidak menghiraukan tentang kelebihan Ramadan</a:t>
            </a:r>
            <a:endParaRPr lang="sv-SE" sz="32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0" y="2971800"/>
            <a:ext cx="5791200" cy="1143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Semangat </a:t>
            </a:r>
            <a:r>
              <a:rPr lang="fi-FI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melakukan ibadat menjadi semakin  lemah</a:t>
            </a:r>
            <a:endParaRPr lang="sv-SE" sz="32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4267200"/>
            <a:ext cx="4918710" cy="1143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Bilangan saf </a:t>
            </a:r>
            <a:r>
              <a:rPr lang="fi-FI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solat </a:t>
            </a:r>
            <a:r>
              <a:rPr lang="fi-FI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tarawih </a:t>
            </a:r>
            <a:r>
              <a:rPr lang="fi-FI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semakin berkurang </a:t>
            </a:r>
            <a:endParaRPr lang="sv-SE" sz="32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62400" y="5562600"/>
            <a:ext cx="4598670" cy="1143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Suasana di masjid &amp; surau </a:t>
            </a:r>
            <a:r>
              <a:rPr lang="fi-FI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menjadi suram</a:t>
            </a:r>
            <a:endParaRPr lang="sv-SE" sz="32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01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04800" y="2514600"/>
            <a:ext cx="8610600" cy="13716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Umat </a:t>
            </a:r>
            <a:r>
              <a:rPr lang="sv-SE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Islam lebih seronok dan banyak masa dihabiskan untuk persiapan H</a:t>
            </a:r>
            <a:r>
              <a:rPr lang="sv-SE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ari </a:t>
            </a:r>
            <a:r>
              <a:rPr lang="sv-SE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  <a:r>
              <a:rPr lang="sv-SE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aya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952500" y="152400"/>
            <a:ext cx="7581900" cy="1447800"/>
          </a:xfrm>
          <a:prstGeom prst="downArrowCallout">
            <a:avLst>
              <a:gd name="adj1" fmla="val 16800"/>
              <a:gd name="adj2" fmla="val 34233"/>
              <a:gd name="adj3" fmla="val 20422"/>
              <a:gd name="adj4" fmla="val 755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Kebiasaan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pada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Episod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Akhir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Ramadan</a:t>
            </a:r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0" y="1752600"/>
            <a:ext cx="3200400" cy="914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PUNCA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1950" y="4953000"/>
            <a:ext cx="8477250" cy="128778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Anugerah Lailatul Qadar </a:t>
            </a:r>
            <a:r>
              <a:rPr lang="sv-SE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seolah-olah </a:t>
            </a:r>
            <a:r>
              <a:rPr lang="sv-SE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menjadi tidak berharga dan tidak ada nilai</a:t>
            </a:r>
            <a:endParaRPr lang="sv-SE" sz="36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00400" y="4191000"/>
            <a:ext cx="3200400" cy="914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KESAN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3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12408152</TotalTime>
  <Words>1324</Words>
  <Application>Microsoft Office PowerPoint</Application>
  <PresentationFormat>On-screen Show (4:3)</PresentationFormat>
  <Paragraphs>170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63" baseType="lpstr">
      <vt:lpstr>Agency FB</vt:lpstr>
      <vt:lpstr>Aharoni</vt:lpstr>
      <vt:lpstr>AR BERKLEY</vt:lpstr>
      <vt:lpstr>Arial</vt:lpstr>
      <vt:lpstr>Arial Black</vt:lpstr>
      <vt:lpstr>Arial Rounded MT Bold</vt:lpstr>
      <vt:lpstr>Arial Unicode MS</vt:lpstr>
      <vt:lpstr>Bahnschrift Condensed</vt:lpstr>
      <vt:lpstr>Berlin Sans FB Demi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JHEAT</cp:lastModifiedBy>
  <cp:revision>524</cp:revision>
  <dcterms:created xsi:type="dcterms:W3CDTF">2017-12-24T04:47:57Z</dcterms:created>
  <dcterms:modified xsi:type="dcterms:W3CDTF">2022-04-28T04:51:12Z</dcterms:modified>
</cp:coreProperties>
</file>